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1" r:id="rId3"/>
    <p:sldId id="257" r:id="rId4"/>
    <p:sldId id="258" r:id="rId5"/>
    <p:sldId id="259"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E1DC8EF5-58AF-41EA-866E-A2F0CEF3AFA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DC8EF5-58AF-41EA-866E-A2F0CEF3AFA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E1DC8EF5-58AF-41EA-866E-A2F0CEF3AFA9}"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DC4DA-7A40-4499-AB20-B78D56D10A92}" type="datetimeFigureOut">
              <a:rPr lang="ar-IQ" smtClean="0"/>
              <a:pPr/>
              <a:t>26/12/1433</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1DC8EF5-58AF-41EA-866E-A2F0CEF3AFA9}"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dir="d"/>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2030" y="1243010"/>
            <a:ext cx="8229600" cy="1828800"/>
          </a:xfrm>
        </p:spPr>
        <p:txBody>
          <a:bodyPr/>
          <a:lstStyle/>
          <a:p>
            <a:pPr algn="ctr"/>
            <a:r>
              <a:rPr lang="ar-IQ" dirty="0" smtClean="0">
                <a:solidFill>
                  <a:srgbClr val="FF0000"/>
                </a:solidFill>
              </a:rPr>
              <a:t>محاضرات في علم الصرف</a:t>
            </a:r>
            <a:endParaRPr lang="ar-IQ" dirty="0">
              <a:solidFill>
                <a:srgbClr val="FF0000"/>
              </a:solidFill>
            </a:endParaRPr>
          </a:p>
        </p:txBody>
      </p:sp>
      <p:sp>
        <p:nvSpPr>
          <p:cNvPr id="3" name="عنوان فرعي 2"/>
          <p:cNvSpPr>
            <a:spLocks noGrp="1"/>
          </p:cNvSpPr>
          <p:nvPr>
            <p:ph type="subTitle" idx="1"/>
          </p:nvPr>
        </p:nvSpPr>
        <p:spPr/>
        <p:txBody>
          <a:bodyPr>
            <a:normAutofit fontScale="92500" lnSpcReduction="10000"/>
          </a:bodyPr>
          <a:lstStyle/>
          <a:p>
            <a:pPr algn="ctr"/>
            <a:r>
              <a:rPr lang="ar-IQ" dirty="0" smtClean="0"/>
              <a:t>إعداد: </a:t>
            </a:r>
            <a:r>
              <a:rPr lang="ar-IQ" dirty="0" err="1" smtClean="0"/>
              <a:t>م</a:t>
            </a:r>
            <a:r>
              <a:rPr lang="ar-IQ" dirty="0" smtClean="0"/>
              <a:t>.</a:t>
            </a:r>
            <a:r>
              <a:rPr lang="ar-IQ" dirty="0" err="1" smtClean="0"/>
              <a:t>م</a:t>
            </a:r>
            <a:r>
              <a:rPr lang="ar-IQ" dirty="0" smtClean="0"/>
              <a:t>. إياد عبد الجبار أحمد</a:t>
            </a:r>
          </a:p>
          <a:p>
            <a:pPr algn="ctr"/>
            <a:r>
              <a:rPr lang="ar-IQ" dirty="0" smtClean="0"/>
              <a:t>ماجستير في النحو والصرف</a:t>
            </a:r>
          </a:p>
          <a:p>
            <a:pPr algn="ctr"/>
            <a:r>
              <a:rPr lang="ar-IQ" dirty="0" smtClean="0"/>
              <a:t>كلية العلوم الإسلامية</a:t>
            </a:r>
          </a:p>
          <a:p>
            <a:pPr algn="ctr"/>
            <a:r>
              <a:rPr lang="ar-IQ" dirty="0" smtClean="0"/>
              <a:t>قسم اللغة العربية</a:t>
            </a:r>
            <a:endParaRPr lang="ar-IQ" dirty="0"/>
          </a:p>
        </p:txBody>
      </p:sp>
      <p:sp>
        <p:nvSpPr>
          <p:cNvPr id="4" name="مربع نص 3"/>
          <p:cNvSpPr txBox="1"/>
          <p:nvPr/>
        </p:nvSpPr>
        <p:spPr>
          <a:xfrm>
            <a:off x="3104458" y="5643578"/>
            <a:ext cx="4867038" cy="369332"/>
          </a:xfrm>
          <a:prstGeom prst="rect">
            <a:avLst/>
          </a:prstGeom>
          <a:noFill/>
        </p:spPr>
        <p:txBody>
          <a:bodyPr wrap="none" rtlCol="1">
            <a:spAutoFit/>
          </a:bodyPr>
          <a:lstStyle/>
          <a:p>
            <a:r>
              <a:rPr lang="ar-IQ" b="1" dirty="0" smtClean="0">
                <a:solidFill>
                  <a:srgbClr val="C00000"/>
                </a:solidFill>
              </a:rPr>
              <a:t>ملاحظة: تؤخذ المحاضرات من موقع الكلية على شبكة الانترنت </a:t>
            </a:r>
            <a:endParaRPr lang="ar-IQ" b="1" dirty="0">
              <a:solidFill>
                <a:srgbClr val="C00000"/>
              </a:solidFill>
            </a:endParaRP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C00000"/>
                </a:solidFill>
              </a:rPr>
              <a:t>شكر وتقدير</a:t>
            </a:r>
            <a:endParaRPr lang="ar-IQ" dirty="0">
              <a:solidFill>
                <a:srgbClr val="C00000"/>
              </a:solidFill>
            </a:endParaRPr>
          </a:p>
        </p:txBody>
      </p:sp>
      <p:sp>
        <p:nvSpPr>
          <p:cNvPr id="3" name="عنصر نائب للمحتوى 2"/>
          <p:cNvSpPr>
            <a:spLocks noGrp="1"/>
          </p:cNvSpPr>
          <p:nvPr>
            <p:ph idx="1"/>
          </p:nvPr>
        </p:nvSpPr>
        <p:spPr/>
        <p:txBody>
          <a:bodyPr>
            <a:normAutofit/>
          </a:bodyPr>
          <a:lstStyle/>
          <a:p>
            <a:pPr algn="just"/>
            <a:r>
              <a:rPr lang="ar-IQ" sz="4000" dirty="0" smtClean="0">
                <a:latin typeface="Arabic Typesetting" pitchFamily="66" charset="-78"/>
                <a:cs typeface="Arabic Typesetting" pitchFamily="66" charset="-78"/>
              </a:rPr>
              <a:t>في بداية هذه المحاضرات أتقدم بالشكر الجزيل لكل من دعم وساهم في </a:t>
            </a:r>
            <a:r>
              <a:rPr lang="ar-IQ" sz="4000" dirty="0" err="1" smtClean="0">
                <a:latin typeface="Arabic Typesetting" pitchFamily="66" charset="-78"/>
                <a:cs typeface="Arabic Typesetting" pitchFamily="66" charset="-78"/>
              </a:rPr>
              <a:t>انجاح</a:t>
            </a:r>
            <a:r>
              <a:rPr lang="ar-IQ" sz="4000" dirty="0" smtClean="0">
                <a:latin typeface="Arabic Typesetting" pitchFamily="66" charset="-78"/>
                <a:cs typeface="Arabic Typesetting" pitchFamily="66" charset="-78"/>
              </a:rPr>
              <a:t> هذه التجربة. وفي مقدمتهم السيد عميد كلية العلوم الإسلامية المحترم الدكتور محمد جواد </a:t>
            </a:r>
            <a:r>
              <a:rPr lang="ar-IQ" sz="4000" dirty="0" err="1" smtClean="0">
                <a:latin typeface="Arabic Typesetting" pitchFamily="66" charset="-78"/>
                <a:cs typeface="Arabic Typesetting" pitchFamily="66" charset="-78"/>
              </a:rPr>
              <a:t>الطريحي</a:t>
            </a:r>
            <a:r>
              <a:rPr lang="ar-IQ" sz="4000" dirty="0" smtClean="0">
                <a:latin typeface="Arabic Typesetting" pitchFamily="66" charset="-78"/>
                <a:cs typeface="Arabic Typesetting" pitchFamily="66" charset="-78"/>
              </a:rPr>
              <a:t> والسيد رئيس قسم اللغة العربية الدكتور محمد </a:t>
            </a:r>
            <a:r>
              <a:rPr lang="ar-IQ" sz="4000" dirty="0" err="1" smtClean="0">
                <a:latin typeface="Arabic Typesetting" pitchFamily="66" charset="-78"/>
                <a:cs typeface="Arabic Typesetting" pitchFamily="66" charset="-78"/>
              </a:rPr>
              <a:t>خضير</a:t>
            </a:r>
            <a:r>
              <a:rPr lang="ar-IQ" sz="4000" dirty="0" smtClean="0">
                <a:latin typeface="Arabic Typesetting" pitchFamily="66" charset="-78"/>
                <a:cs typeface="Arabic Typesetting" pitchFamily="66" charset="-78"/>
              </a:rPr>
              <a:t> مضحي. والسادة المعاونون.</a:t>
            </a:r>
          </a:p>
          <a:p>
            <a:pPr algn="ctr">
              <a:buNone/>
            </a:pPr>
            <a:r>
              <a:rPr lang="ar-IQ" sz="4000" dirty="0" smtClean="0">
                <a:solidFill>
                  <a:srgbClr val="C00000"/>
                </a:solidFill>
                <a:latin typeface="Arabic Typesetting" pitchFamily="66" charset="-78"/>
                <a:cs typeface="DecoType Naskh Swashes" pitchFamily="2" charset="-78"/>
              </a:rPr>
              <a:t>مع فائق الود.</a:t>
            </a: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1143000"/>
          </a:xfrm>
        </p:spPr>
        <p:txBody>
          <a:bodyPr/>
          <a:lstStyle/>
          <a:p>
            <a:pPr algn="ctr"/>
            <a:r>
              <a:rPr lang="ar-IQ" dirty="0" smtClean="0">
                <a:solidFill>
                  <a:srgbClr val="FF0000"/>
                </a:solidFill>
              </a:rPr>
              <a:t>المجرد والمزيد</a:t>
            </a:r>
            <a:endParaRPr lang="ar-IQ" dirty="0">
              <a:solidFill>
                <a:srgbClr val="FF0000"/>
              </a:solidFill>
            </a:endParaRPr>
          </a:p>
        </p:txBody>
      </p:sp>
      <p:sp>
        <p:nvSpPr>
          <p:cNvPr id="3" name="عنصر نائب للمحتوى 2"/>
          <p:cNvSpPr>
            <a:spLocks noGrp="1"/>
          </p:cNvSpPr>
          <p:nvPr>
            <p:ph idx="1"/>
          </p:nvPr>
        </p:nvSpPr>
        <p:spPr>
          <a:xfrm>
            <a:off x="457200" y="1714488"/>
            <a:ext cx="8229600" cy="1779272"/>
          </a:xfrm>
        </p:spPr>
        <p:txBody>
          <a:bodyPr>
            <a:normAutofit/>
          </a:bodyPr>
          <a:lstStyle/>
          <a:p>
            <a:r>
              <a:rPr lang="ar-IQ" dirty="0" smtClean="0"/>
              <a:t>خضعت كلمات العربية لمبدأ (التجرد والزيادة) بمعنى أن بعضها لزم الأصل الذي وضع عليه غالبية هذه الكلمات وهو ثلاثة، على حين زاد بعضها، فشمل حروفاً أخرى إلى جانب حروفه الأصلية، ويقسم </a:t>
            </a:r>
            <a:r>
              <a:rPr lang="ar-IQ" dirty="0" err="1" smtClean="0"/>
              <a:t>الصرفيون</a:t>
            </a:r>
            <a:r>
              <a:rPr lang="ar-IQ" dirty="0" smtClean="0"/>
              <a:t> الاسم بهذا الاعتبار إلى قسمين:</a:t>
            </a:r>
          </a:p>
          <a:p>
            <a:pPr>
              <a:buNone/>
            </a:pPr>
            <a:endParaRPr lang="ar-IQ" dirty="0" smtClean="0"/>
          </a:p>
          <a:p>
            <a:pPr>
              <a:buNone/>
            </a:pPr>
            <a:endParaRPr lang="ar-IQ" dirty="0" smtClean="0"/>
          </a:p>
          <a:p>
            <a:endParaRPr lang="ar-IQ" dirty="0"/>
          </a:p>
        </p:txBody>
      </p:sp>
      <p:sp>
        <p:nvSpPr>
          <p:cNvPr id="4" name="عنصر نائب للمحتوى 2"/>
          <p:cNvSpPr txBox="1">
            <a:spLocks/>
          </p:cNvSpPr>
          <p:nvPr/>
        </p:nvSpPr>
        <p:spPr>
          <a:xfrm>
            <a:off x="609600" y="3429000"/>
            <a:ext cx="8229600" cy="1422082"/>
          </a:xfrm>
          <a:prstGeom prst="rect">
            <a:avLst/>
          </a:prstGeom>
        </p:spPr>
        <p:txBody>
          <a:bodyPr vert="horz">
            <a:normAutofit/>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IQ" sz="2600" b="0" i="0" u="none" strike="noStrike" kern="1200" cap="none" spc="0" normalizeH="0" baseline="0" noProof="0" dirty="0" smtClean="0">
                <a:ln>
                  <a:noFill/>
                </a:ln>
                <a:solidFill>
                  <a:schemeClr val="tx1"/>
                </a:solidFill>
                <a:effectLst/>
                <a:uLnTx/>
                <a:uFillTx/>
                <a:latin typeface="+mn-lt"/>
                <a:ea typeface="+mn-ea"/>
                <a:cs typeface="+mn-cs"/>
              </a:rPr>
              <a:t>أ: </a:t>
            </a:r>
            <a:r>
              <a:rPr kumimoji="0" lang="ar-IQ" sz="2600" b="0" i="0" u="none" strike="noStrike" kern="1200" cap="none" spc="0" normalizeH="0" baseline="0" noProof="0" dirty="0" smtClean="0">
                <a:ln>
                  <a:noFill/>
                </a:ln>
                <a:solidFill>
                  <a:srgbClr val="FF0000"/>
                </a:solidFill>
                <a:effectLst/>
                <a:uLnTx/>
                <a:uFillTx/>
                <a:latin typeface="+mn-lt"/>
                <a:ea typeface="+mn-ea"/>
                <a:cs typeface="+mn-cs"/>
              </a:rPr>
              <a:t>مجرد: </a:t>
            </a:r>
            <a:r>
              <a:rPr kumimoji="0" lang="ar-IQ" sz="2600" b="0" i="0" u="none" strike="noStrike" kern="1200" cap="none" spc="0" normalizeH="0" baseline="0" noProof="0" dirty="0" smtClean="0">
                <a:ln>
                  <a:noFill/>
                </a:ln>
                <a:solidFill>
                  <a:schemeClr val="tx1"/>
                </a:solidFill>
                <a:effectLst/>
                <a:uLnTx/>
                <a:uFillTx/>
                <a:latin typeface="+mn-lt"/>
                <a:ea typeface="+mn-ea"/>
                <a:cs typeface="+mn-cs"/>
              </a:rPr>
              <a:t>وهو ما كانت جميع حروفه أصلية؛ لا يسقط منها حرف في أي تصريف من </a:t>
            </a:r>
            <a:r>
              <a:rPr kumimoji="0" lang="ar-IQ" sz="2600" b="0" i="0" u="none" strike="noStrike" kern="1200" cap="none" spc="0" normalizeH="0" baseline="0" noProof="0" dirty="0" err="1" smtClean="0">
                <a:ln>
                  <a:noFill/>
                </a:ln>
                <a:solidFill>
                  <a:schemeClr val="tx1"/>
                </a:solidFill>
                <a:effectLst/>
                <a:uLnTx/>
                <a:uFillTx/>
                <a:latin typeface="+mn-lt"/>
                <a:ea typeface="+mn-ea"/>
                <a:cs typeface="+mn-cs"/>
              </a:rPr>
              <a:t>تصاريف</a:t>
            </a:r>
            <a:r>
              <a:rPr kumimoji="0" lang="ar-IQ" sz="2600" b="0" i="0" u="none" strike="noStrike" kern="1200" cap="none" spc="0" normalizeH="0" baseline="0" noProof="0" dirty="0" smtClean="0">
                <a:ln>
                  <a:noFill/>
                </a:ln>
                <a:solidFill>
                  <a:schemeClr val="tx1"/>
                </a:solidFill>
                <a:effectLst/>
                <a:uLnTx/>
                <a:uFillTx/>
                <a:latin typeface="+mn-lt"/>
                <a:ea typeface="+mn-ea"/>
                <a:cs typeface="+mn-cs"/>
              </a:rPr>
              <a:t> الكلمة. والأسماء المجردة ثلاثية ورباعية وخماسية.</a:t>
            </a:r>
          </a:p>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lang="ar-IQ" sz="2600" dirty="0" smtClean="0"/>
              <a:t>أسد- درهم – سفرجل.</a:t>
            </a:r>
            <a:endParaRPr kumimoji="0" lang="ar-IQ"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عنصر نائب للمحتوى 2"/>
          <p:cNvSpPr txBox="1">
            <a:spLocks/>
          </p:cNvSpPr>
          <p:nvPr/>
        </p:nvSpPr>
        <p:spPr>
          <a:xfrm>
            <a:off x="500034" y="5293066"/>
            <a:ext cx="8229600" cy="922016"/>
          </a:xfrm>
          <a:prstGeom prst="rect">
            <a:avLst/>
          </a:prstGeom>
        </p:spPr>
        <p:txBody>
          <a:bodyPr vert="horz">
            <a:normAutofit lnSpcReduction="10000"/>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IQ" sz="2600" b="0" i="0" u="none" strike="noStrike" kern="1200" cap="none" spc="0" normalizeH="0" baseline="0" noProof="0" dirty="0" smtClean="0">
                <a:ln>
                  <a:noFill/>
                </a:ln>
                <a:solidFill>
                  <a:schemeClr val="tx1"/>
                </a:solidFill>
                <a:effectLst/>
                <a:uLnTx/>
                <a:uFillTx/>
                <a:latin typeface="+mn-lt"/>
                <a:ea typeface="+mn-ea"/>
                <a:cs typeface="+mn-cs"/>
              </a:rPr>
              <a:t>ب- </a:t>
            </a:r>
            <a:r>
              <a:rPr kumimoji="0" lang="ar-IQ" sz="2600" b="0" i="0" u="none" strike="noStrike" kern="1200" cap="none" spc="0" normalizeH="0" baseline="0" noProof="0" dirty="0" smtClean="0">
                <a:ln>
                  <a:noFill/>
                </a:ln>
                <a:solidFill>
                  <a:srgbClr val="FF0000"/>
                </a:solidFill>
                <a:effectLst/>
                <a:uLnTx/>
                <a:uFillTx/>
                <a:latin typeface="+mn-lt"/>
                <a:ea typeface="+mn-ea"/>
                <a:cs typeface="+mn-cs"/>
              </a:rPr>
              <a:t>مزيد:</a:t>
            </a:r>
            <a:r>
              <a:rPr kumimoji="0" lang="ar-IQ" sz="2600" b="0" i="0" u="none" strike="noStrike" kern="1200" cap="none" spc="0" normalizeH="0" baseline="0" noProof="0" dirty="0" smtClean="0">
                <a:ln>
                  <a:noFill/>
                </a:ln>
                <a:solidFill>
                  <a:schemeClr val="tx1"/>
                </a:solidFill>
                <a:effectLst/>
                <a:uLnTx/>
                <a:uFillTx/>
                <a:latin typeface="+mn-lt"/>
                <a:ea typeface="+mn-ea"/>
                <a:cs typeface="+mn-cs"/>
              </a:rPr>
              <a:t> هو ما زيد فيه على حروفه الأصلية حرف أو أكثر.</a:t>
            </a:r>
          </a:p>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lang="ar-IQ" sz="2600" dirty="0" smtClean="0"/>
              <a:t>ولا يتجاوز مزيد الأسماء سبعة أحرف.</a:t>
            </a:r>
            <a:endParaRPr kumimoji="0" lang="ar-IQ"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1143000"/>
          </a:xfrm>
        </p:spPr>
        <p:txBody>
          <a:bodyPr/>
          <a:lstStyle/>
          <a:p>
            <a:pPr algn="ctr"/>
            <a:r>
              <a:rPr lang="ar-IQ" dirty="0" smtClean="0">
                <a:solidFill>
                  <a:srgbClr val="FF0000"/>
                </a:solidFill>
              </a:rPr>
              <a:t>أبنية المجرد والمزيد</a:t>
            </a:r>
            <a:endParaRPr lang="ar-IQ" dirty="0">
              <a:solidFill>
                <a:srgbClr val="FF0000"/>
              </a:solidFill>
            </a:endParaRPr>
          </a:p>
        </p:txBody>
      </p:sp>
      <p:sp>
        <p:nvSpPr>
          <p:cNvPr id="3" name="عنصر نائب للمحتوى 2"/>
          <p:cNvSpPr>
            <a:spLocks noGrp="1"/>
          </p:cNvSpPr>
          <p:nvPr>
            <p:ph idx="1"/>
          </p:nvPr>
        </p:nvSpPr>
        <p:spPr>
          <a:xfrm>
            <a:off x="457200" y="1935480"/>
            <a:ext cx="8229600" cy="636264"/>
          </a:xfrm>
        </p:spPr>
        <p:txBody>
          <a:bodyPr/>
          <a:lstStyle/>
          <a:p>
            <a:pPr algn="just"/>
            <a:r>
              <a:rPr lang="ar-IQ" dirty="0" smtClean="0"/>
              <a:t>أولاً: المجرد: ينقسم إلى ثلاثي ورباعي وخماسي.</a:t>
            </a:r>
            <a:endParaRPr lang="ar-IQ" dirty="0"/>
          </a:p>
        </p:txBody>
      </p:sp>
      <p:sp>
        <p:nvSpPr>
          <p:cNvPr id="4" name="عنصر نائب للمحتوى 2"/>
          <p:cNvSpPr txBox="1">
            <a:spLocks/>
          </p:cNvSpPr>
          <p:nvPr/>
        </p:nvSpPr>
        <p:spPr>
          <a:xfrm>
            <a:off x="485804" y="2643182"/>
            <a:ext cx="8229600" cy="636264"/>
          </a:xfrm>
          <a:prstGeom prst="rect">
            <a:avLst/>
          </a:prstGeom>
        </p:spPr>
        <p:txBody>
          <a:bodyPr vert="horz">
            <a:normAutofit fontScale="85000" lnSpcReduction="20000"/>
          </a:bodyPr>
          <a:lstStyle/>
          <a:p>
            <a:pPr marL="274320" marR="0" lvl="0" indent="-274320" algn="ctr" defTabSz="914400" rtl="1" eaLnBrk="1" fontAlgn="auto" latinLnBrk="0" hangingPunct="1">
              <a:lnSpc>
                <a:spcPct val="100000"/>
              </a:lnSpc>
              <a:spcBef>
                <a:spcPct val="20000"/>
              </a:spcBef>
              <a:spcAft>
                <a:spcPts val="0"/>
              </a:spcAft>
              <a:buClr>
                <a:schemeClr val="accent3"/>
              </a:buClr>
              <a:buSzPct val="95000"/>
              <a:tabLst/>
              <a:defRPr/>
            </a:pPr>
            <a:r>
              <a:rPr lang="ar-IQ" sz="2600" dirty="0" smtClean="0">
                <a:solidFill>
                  <a:srgbClr val="FF0000"/>
                </a:solidFill>
              </a:rPr>
              <a:t>ب</a:t>
            </a:r>
            <a:r>
              <a:rPr kumimoji="0" lang="ar-IQ" sz="2600" b="0" i="0" u="none" strike="noStrike" kern="1200" cap="none" spc="0" normalizeH="0" baseline="0" noProof="0" dirty="0" smtClean="0">
                <a:ln>
                  <a:noFill/>
                </a:ln>
                <a:solidFill>
                  <a:srgbClr val="FF0000"/>
                </a:solidFill>
                <a:effectLst/>
                <a:uLnTx/>
                <a:uFillTx/>
                <a:latin typeface="+mn-lt"/>
                <a:ea typeface="+mn-ea"/>
                <a:cs typeface="+mn-cs"/>
              </a:rPr>
              <a:t>. </a:t>
            </a:r>
            <a:r>
              <a:rPr lang="ar-IQ" sz="5000" dirty="0" smtClean="0">
                <a:solidFill>
                  <a:srgbClr val="FF0000"/>
                </a:solidFill>
                <a:latin typeface="+mj-lt"/>
                <a:ea typeface="+mj-ea"/>
                <a:cs typeface="+mj-cs"/>
              </a:rPr>
              <a:t>أبنية</a:t>
            </a:r>
            <a:r>
              <a:rPr lang="ar-IQ" sz="2600" dirty="0" smtClean="0">
                <a:solidFill>
                  <a:srgbClr val="FF0000"/>
                </a:solidFill>
              </a:rPr>
              <a:t> </a:t>
            </a:r>
            <a:r>
              <a:rPr lang="ar-IQ" sz="5000" dirty="0" smtClean="0">
                <a:solidFill>
                  <a:srgbClr val="FF0000"/>
                </a:solidFill>
                <a:latin typeface="+mj-lt"/>
                <a:ea typeface="+mj-ea"/>
                <a:cs typeface="+mj-cs"/>
              </a:rPr>
              <a:t>الرباعي</a:t>
            </a:r>
            <a:r>
              <a:rPr lang="ar-IQ" sz="2600" dirty="0" smtClean="0">
                <a:solidFill>
                  <a:srgbClr val="FF0000"/>
                </a:solidFill>
              </a:rPr>
              <a:t> </a:t>
            </a:r>
            <a:r>
              <a:rPr lang="ar-IQ" sz="5000" dirty="0" smtClean="0">
                <a:solidFill>
                  <a:srgbClr val="FF0000"/>
                </a:solidFill>
                <a:latin typeface="+mj-lt"/>
                <a:ea typeface="+mj-ea"/>
                <a:cs typeface="+mj-cs"/>
              </a:rPr>
              <a:t>المجرد</a:t>
            </a:r>
            <a:endParaRPr lang="ar-IQ" sz="5000" dirty="0">
              <a:solidFill>
                <a:srgbClr val="FF0000"/>
              </a:solidFill>
              <a:latin typeface="+mj-lt"/>
              <a:ea typeface="+mj-ea"/>
              <a:cs typeface="+mj-cs"/>
            </a:endParaRPr>
          </a:p>
        </p:txBody>
      </p:sp>
      <p:sp>
        <p:nvSpPr>
          <p:cNvPr id="5" name="عنصر نائب للمحتوى 2"/>
          <p:cNvSpPr txBox="1">
            <a:spLocks/>
          </p:cNvSpPr>
          <p:nvPr/>
        </p:nvSpPr>
        <p:spPr>
          <a:xfrm>
            <a:off x="485804" y="3714752"/>
            <a:ext cx="8229600" cy="1071570"/>
          </a:xfrm>
          <a:prstGeom prst="rect">
            <a:avLst/>
          </a:prstGeom>
        </p:spPr>
        <p:txBody>
          <a:bodyPr vert="horz">
            <a:normAutofit/>
          </a:bodyPr>
          <a:lstStyle/>
          <a:p>
            <a:pPr marL="274320" marR="0" lvl="0" indent="-274320" algn="just" defTabSz="914400" rtl="1" eaLnBrk="1" fontAlgn="auto" latinLnBrk="0" hangingPunct="1">
              <a:lnSpc>
                <a:spcPct val="100000"/>
              </a:lnSpc>
              <a:spcBef>
                <a:spcPct val="20000"/>
              </a:spcBef>
              <a:spcAft>
                <a:spcPts val="0"/>
              </a:spcAft>
              <a:buClr>
                <a:schemeClr val="accent3"/>
              </a:buClr>
              <a:buSzPct val="95000"/>
              <a:tabLst/>
              <a:defRPr/>
            </a:pPr>
            <a:r>
              <a:rPr lang="ar-IQ" sz="2600" dirty="0" smtClean="0"/>
              <a:t>أوزان الاسم الرباعي المجرد التي اشتهرت باتفاق خمسة، أضاف إليها </a:t>
            </a:r>
            <a:r>
              <a:rPr lang="ar-IQ" sz="2600" dirty="0" err="1" smtClean="0"/>
              <a:t>الأخفش</a:t>
            </a:r>
            <a:r>
              <a:rPr lang="ar-IQ" sz="2600" dirty="0" smtClean="0"/>
              <a:t> والكوفيون سادساً هي</a:t>
            </a:r>
            <a:endParaRPr kumimoji="0" lang="ar-IQ"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3000" fill="hold"/>
                                        <p:tgtEl>
                                          <p:spTgt spid="5"/>
                                        </p:tgtEl>
                                        <p:attrNameLst>
                                          <p:attrName>ppt_x</p:attrName>
                                        </p:attrNameLst>
                                      </p:cBhvr>
                                      <p:tavLst>
                                        <p:tav tm="0">
                                          <p:val>
                                            <p:strVal val="#ppt_x"/>
                                          </p:val>
                                        </p:tav>
                                        <p:tav tm="100000">
                                          <p:val>
                                            <p:strVal val="#ppt_x"/>
                                          </p:val>
                                        </p:tav>
                                      </p:tavLst>
                                    </p:anim>
                                    <p:anim calcmode="lin" valueType="num">
                                      <p:cBhvr additive="base">
                                        <p:cTn id="14"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4929222"/>
          </a:xfrm>
        </p:spPr>
        <p:txBody>
          <a:bodyPr>
            <a:noAutofit/>
          </a:bodyPr>
          <a:lstStyle/>
          <a:p>
            <a:pPr marL="651510" indent="-514350" algn="just">
              <a:buClr>
                <a:srgbClr val="FF0000"/>
              </a:buClr>
              <a:buAutoNum type="arabicPeriod"/>
            </a:pPr>
            <a:r>
              <a:rPr lang="ar-IQ" sz="3200" dirty="0" smtClean="0">
                <a:latin typeface="Simplified Arabic" pitchFamily="18" charset="-78"/>
                <a:cs typeface="+mj-cs"/>
              </a:rPr>
              <a:t>فَعْلَل: (بفتح أوله وثالثه وسكون ثانيه) في </a:t>
            </a:r>
            <a:r>
              <a:rPr lang="ar-IQ" sz="3200" dirty="0" err="1" smtClean="0">
                <a:latin typeface="Simplified Arabic" pitchFamily="18" charset="-78"/>
                <a:cs typeface="+mj-cs"/>
              </a:rPr>
              <a:t>الاسماء</a:t>
            </a:r>
            <a:r>
              <a:rPr lang="ar-IQ" sz="3200" dirty="0" smtClean="0">
                <a:latin typeface="Simplified Arabic" pitchFamily="18" charset="-78"/>
                <a:cs typeface="+mj-cs"/>
              </a:rPr>
              <a:t> نحو: جَعْفر، وفي الصفات </a:t>
            </a:r>
            <a:r>
              <a:rPr lang="ar-IQ" sz="3200" dirty="0" err="1" smtClean="0">
                <a:latin typeface="Simplified Arabic" pitchFamily="18" charset="-78"/>
                <a:cs typeface="+mj-cs"/>
              </a:rPr>
              <a:t>سَهْلَب</a:t>
            </a:r>
            <a:r>
              <a:rPr lang="ar-IQ" sz="3200" dirty="0" smtClean="0">
                <a:latin typeface="Simplified Arabic" pitchFamily="18" charset="-78"/>
                <a:cs typeface="+mj-cs"/>
              </a:rPr>
              <a:t> ومعناه الطويل.</a:t>
            </a:r>
          </a:p>
          <a:p>
            <a:pPr marL="651510" indent="-514350" algn="just">
              <a:buClr>
                <a:srgbClr val="FF0000"/>
              </a:buClr>
              <a:buAutoNum type="arabicPeriod"/>
            </a:pPr>
            <a:r>
              <a:rPr lang="ar-IQ" sz="3200" dirty="0" smtClean="0">
                <a:latin typeface="Simplified Arabic" pitchFamily="18" charset="-78"/>
                <a:cs typeface="+mj-cs"/>
              </a:rPr>
              <a:t>فُعْلُل: (بضم أوله وثالثه وسكون ثانيه) في الأسماء نحو: بُرْقُع، قُنْفُذ وفي الصفات </a:t>
            </a:r>
            <a:r>
              <a:rPr lang="ar-IQ" sz="3200" dirty="0" err="1" smtClean="0">
                <a:latin typeface="Simplified Arabic" pitchFamily="18" charset="-78"/>
                <a:cs typeface="+mj-cs"/>
              </a:rPr>
              <a:t>جُرْشُع</a:t>
            </a:r>
            <a:r>
              <a:rPr lang="ar-IQ" sz="3200" dirty="0" smtClean="0">
                <a:latin typeface="Simplified Arabic" pitchFamily="18" charset="-78"/>
                <a:cs typeface="+mj-cs"/>
              </a:rPr>
              <a:t> وهو العظيم من الإبل والخيل.</a:t>
            </a:r>
          </a:p>
          <a:p>
            <a:pPr marL="651510" indent="-514350" algn="just">
              <a:buClr>
                <a:srgbClr val="FF0000"/>
              </a:buClr>
              <a:buAutoNum type="arabicPeriod"/>
            </a:pPr>
            <a:r>
              <a:rPr lang="ar-IQ" sz="3200" dirty="0" smtClean="0">
                <a:latin typeface="Simplified Arabic" pitchFamily="18" charset="-78"/>
                <a:cs typeface="+mj-cs"/>
              </a:rPr>
              <a:t>فِعْلَل: (بكسر أوله وسكون ثانيه)، في الأسماء نحو: دِرْهَم، ضِفْدَع،ويف الصفات نحو: </a:t>
            </a:r>
            <a:r>
              <a:rPr lang="ar-IQ" sz="3200" dirty="0" err="1" smtClean="0">
                <a:latin typeface="Simplified Arabic" pitchFamily="18" charset="-78"/>
                <a:cs typeface="+mj-cs"/>
              </a:rPr>
              <a:t>هِلْبَع</a:t>
            </a:r>
            <a:r>
              <a:rPr lang="ar-IQ" sz="3200" dirty="0" smtClean="0">
                <a:latin typeface="Simplified Arabic" pitchFamily="18" charset="-78"/>
                <a:cs typeface="+mj-cs"/>
              </a:rPr>
              <a:t> ويعني الأكول</a:t>
            </a:r>
            <a:r>
              <a:rPr lang="ar-IQ" sz="3200" dirty="0" smtClean="0">
                <a:latin typeface="Simplified Arabic" pitchFamily="18" charset="-78"/>
                <a:cs typeface="+mj-cs"/>
              </a:rPr>
              <a:t>.</a:t>
            </a:r>
          </a:p>
          <a:p>
            <a:pPr marL="651510" indent="-514350" algn="just">
              <a:buClr>
                <a:srgbClr val="FF0000"/>
              </a:buClr>
              <a:buAutoNum type="arabicPeriod"/>
            </a:pPr>
            <a:r>
              <a:rPr lang="ar-IQ" sz="3200" dirty="0" smtClean="0">
                <a:latin typeface="Simplified Arabic" pitchFamily="18" charset="-78"/>
                <a:cs typeface="+mj-cs"/>
              </a:rPr>
              <a:t>فِعْلِل: (بكسر أوله وسكون ثانيه وكسر ثالثه): في الأسماء </a:t>
            </a:r>
            <a:r>
              <a:rPr lang="ar-IQ" sz="3200" dirty="0" err="1" smtClean="0">
                <a:latin typeface="Simplified Arabic" pitchFamily="18" charset="-78"/>
                <a:cs typeface="+mj-cs"/>
              </a:rPr>
              <a:t>دِعْبِل</a:t>
            </a:r>
            <a:r>
              <a:rPr lang="ar-IQ" sz="3200" dirty="0" smtClean="0">
                <a:latin typeface="Simplified Arabic" pitchFamily="18" charset="-78"/>
                <a:cs typeface="+mj-cs"/>
              </a:rPr>
              <a:t>، </a:t>
            </a:r>
            <a:r>
              <a:rPr lang="ar-IQ" sz="3200" dirty="0" err="1" smtClean="0">
                <a:latin typeface="Simplified Arabic" pitchFamily="18" charset="-78"/>
                <a:cs typeface="+mj-cs"/>
              </a:rPr>
              <a:t>دِلْقِم</a:t>
            </a:r>
            <a:r>
              <a:rPr lang="ar-IQ" sz="3200" dirty="0" smtClean="0">
                <a:latin typeface="Simplified Arabic" pitchFamily="18" charset="-78"/>
                <a:cs typeface="+mj-cs"/>
              </a:rPr>
              <a:t>. وهي الناقة التي تكسرت أسنانها.</a:t>
            </a:r>
          </a:p>
          <a:p>
            <a:pPr marL="651510" indent="-514350" algn="just">
              <a:buClr>
                <a:srgbClr val="FF0000"/>
              </a:buClr>
              <a:buAutoNum type="arabicPeriod"/>
            </a:pPr>
            <a:r>
              <a:rPr lang="ar-IQ" sz="3200" dirty="0" smtClean="0">
                <a:latin typeface="Simplified Arabic" pitchFamily="18" charset="-78"/>
                <a:cs typeface="+mj-cs"/>
              </a:rPr>
              <a:t>فِعَلّ: </a:t>
            </a:r>
            <a:r>
              <a:rPr lang="ar-IQ" sz="3200" dirty="0" smtClean="0">
                <a:latin typeface="Simplified Arabic" pitchFamily="18" charset="-78"/>
                <a:cs typeface="+mj-cs"/>
              </a:rPr>
              <a:t>في الأسماء </a:t>
            </a:r>
            <a:r>
              <a:rPr lang="ar-IQ" sz="3200" dirty="0" err="1" smtClean="0">
                <a:latin typeface="Simplified Arabic" pitchFamily="18" charset="-78"/>
                <a:cs typeface="+mj-cs"/>
              </a:rPr>
              <a:t>قِمَطْر</a:t>
            </a:r>
            <a:r>
              <a:rPr lang="ar-IQ" sz="3200" dirty="0" smtClean="0">
                <a:latin typeface="Simplified Arabic" pitchFamily="18" charset="-78"/>
                <a:cs typeface="+mj-cs"/>
              </a:rPr>
              <a:t>، هِزَبْر، وفي الصفات </a:t>
            </a:r>
            <a:r>
              <a:rPr lang="ar-IQ" sz="3200" dirty="0" err="1" smtClean="0">
                <a:latin typeface="Simplified Arabic" pitchFamily="18" charset="-78"/>
                <a:cs typeface="+mj-cs"/>
              </a:rPr>
              <a:t>سِبَطْرٌ</a:t>
            </a:r>
            <a:r>
              <a:rPr lang="ar-IQ" sz="3200" dirty="0" smtClean="0">
                <a:latin typeface="Simplified Arabic" pitchFamily="18" charset="-78"/>
                <a:cs typeface="+mj-cs"/>
              </a:rPr>
              <a:t> وهو </a:t>
            </a:r>
            <a:r>
              <a:rPr lang="ar-IQ" sz="3200" smtClean="0">
                <a:latin typeface="Simplified Arabic" pitchFamily="18" charset="-78"/>
                <a:cs typeface="+mj-cs"/>
              </a:rPr>
              <a:t>الطويل.</a:t>
            </a:r>
            <a:endParaRPr lang="ar-IQ" sz="3200" dirty="0" smtClean="0">
              <a:latin typeface="Simplified Arabic" pitchFamily="18" charset="-78"/>
              <a:cs typeface="+mj-cs"/>
            </a:endParaRPr>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35532</TotalTime>
  <Words>315</Words>
  <Application>Microsoft Office PowerPoint</Application>
  <PresentationFormat>عرض على الشاشة (3:4)‏</PresentationFormat>
  <Paragraphs>25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تدفق</vt:lpstr>
      <vt:lpstr>محاضرات في علم الصرف</vt:lpstr>
      <vt:lpstr>شكر وتقدير</vt:lpstr>
      <vt:lpstr>المجرد والمزيد</vt:lpstr>
      <vt:lpstr>أبنية المجرد والمزيد</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الصرف</dc:title>
  <dc:creator>user</dc:creator>
  <cp:lastModifiedBy>ayad</cp:lastModifiedBy>
  <cp:revision>42</cp:revision>
  <dcterms:created xsi:type="dcterms:W3CDTF">2012-10-07T19:22:49Z</dcterms:created>
  <dcterms:modified xsi:type="dcterms:W3CDTF">2012-11-10T14:08:32Z</dcterms:modified>
</cp:coreProperties>
</file>